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7"/>
  </p:notesMasterIdLst>
  <p:sldIdLst>
    <p:sldId id="260" r:id="rId2"/>
    <p:sldId id="256" r:id="rId3"/>
    <p:sldId id="257" r:id="rId4"/>
    <p:sldId id="258" r:id="rId5"/>
    <p:sldId id="262" r:id="rId6"/>
    <p:sldId id="259" r:id="rId7"/>
    <p:sldId id="261" r:id="rId8"/>
    <p:sldId id="263" r:id="rId9"/>
    <p:sldId id="264" r:id="rId10"/>
    <p:sldId id="266" r:id="rId11"/>
    <p:sldId id="269" r:id="rId12"/>
    <p:sldId id="267" r:id="rId13"/>
    <p:sldId id="268" r:id="rId14"/>
    <p:sldId id="270" r:id="rId15"/>
    <p:sldId id="271" r:id="rId16"/>
  </p:sldIdLst>
  <p:sldSz cx="9144000" cy="6858000" type="screen4x3"/>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5" autoAdjust="0"/>
    <p:restoredTop sz="94700" autoAdjust="0"/>
  </p:normalViewPr>
  <p:slideViewPr>
    <p:cSldViewPr>
      <p:cViewPr varScale="1">
        <p:scale>
          <a:sx n="123" d="100"/>
          <a:sy n="123" d="100"/>
        </p:scale>
        <p:origin x="-11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0AC56E-B72D-44E2-BF71-A9789B1BADE4}" type="datetimeFigureOut">
              <a:rPr lang="en-US" smtClean="0"/>
              <a:pPr/>
              <a:t>8/27/2012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42D98-35E2-4AE1-92EF-70D07CFDA2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842D98-35E2-4AE1-92EF-70D07CFDA246}"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842D98-35E2-4AE1-92EF-70D07CFDA246}"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D88459-2FD4-47BA-92E0-19FA7A417A85}"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88459-2FD4-47BA-92E0-19FA7A417A85}"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88459-2FD4-47BA-92E0-19FA7A417A85}"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D88459-2FD4-47BA-92E0-19FA7A417A85}"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D88459-2FD4-47BA-92E0-19FA7A417A85}" type="datetimeFigureOut">
              <a:rPr lang="en-US" smtClean="0"/>
              <a:pPr/>
              <a:t>8/27/2012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D88459-2FD4-47BA-92E0-19FA7A417A85}" type="datetimeFigureOut">
              <a:rPr lang="en-US" smtClean="0"/>
              <a:pPr/>
              <a:t>8/27/2012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D88459-2FD4-47BA-92E0-19FA7A417A85}" type="datetimeFigureOut">
              <a:rPr lang="en-US" smtClean="0"/>
              <a:pPr/>
              <a:t>8/27/2012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D88459-2FD4-47BA-92E0-19FA7A417A85}" type="datetimeFigureOut">
              <a:rPr lang="en-US" smtClean="0"/>
              <a:pPr/>
              <a:t>8/27/2012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D88459-2FD4-47BA-92E0-19FA7A417A85}" type="datetimeFigureOut">
              <a:rPr lang="en-US" smtClean="0"/>
              <a:pPr/>
              <a:t>8/27/2012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D88459-2FD4-47BA-92E0-19FA7A417A85}" type="datetimeFigureOut">
              <a:rPr lang="en-US" smtClean="0"/>
              <a:pPr/>
              <a:t>8/27/2012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D88459-2FD4-47BA-92E0-19FA7A417A85}" type="datetimeFigureOut">
              <a:rPr lang="en-US" smtClean="0"/>
              <a:pPr/>
              <a:t>8/27/2012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C026A-CDD8-404D-81DC-8AB1E99CE2F3}" type="slidenum">
              <a:rPr lang="en-US" smtClean="0"/>
              <a:pPr/>
              <a:t>‹#›</a:t>
            </a:fld>
            <a:endParaRPr lang="en-US"/>
          </a:p>
        </p:txBody>
      </p:sp>
    </p:spTree>
  </p:cSld>
  <p:clrMapOvr>
    <a:masterClrMapping/>
  </p:clrMapOvr>
  <p:transition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88459-2FD4-47BA-92E0-19FA7A417A85}" type="datetimeFigureOut">
              <a:rPr lang="en-US" smtClean="0"/>
              <a:pPr/>
              <a:t>8/27/2012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C026A-CDD8-404D-81DC-8AB1E99CE2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advTm="1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vin.fdx.ro/"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fontScale="90000"/>
          </a:bodyPr>
          <a:lstStyle/>
          <a:p>
            <a:r>
              <a:rPr lang="ro-RO" dirty="0" smtClean="0"/>
              <a:t>Facultatea de Mangement, Inginerie Economică în Agricultură și Dezvoltare Rurală</a:t>
            </a:r>
            <a:endParaRPr lang="en-US" dirty="0"/>
          </a:p>
        </p:txBody>
      </p:sp>
      <p:sp>
        <p:nvSpPr>
          <p:cNvPr id="3" name="Content Placeholder 2"/>
          <p:cNvSpPr>
            <a:spLocks noGrp="1"/>
          </p:cNvSpPr>
          <p:nvPr>
            <p:ph idx="1"/>
          </p:nvPr>
        </p:nvSpPr>
        <p:spPr>
          <a:xfrm>
            <a:off x="457200" y="1988840"/>
            <a:ext cx="8229600" cy="4137323"/>
          </a:xfrm>
        </p:spPr>
        <p:txBody>
          <a:bodyPr/>
          <a:lstStyle/>
          <a:p>
            <a:pPr>
              <a:buNone/>
            </a:pPr>
            <a:r>
              <a:rPr lang="ro-RO" dirty="0" smtClean="0"/>
              <a:t>Proiect Marketing</a:t>
            </a:r>
          </a:p>
          <a:p>
            <a:pPr>
              <a:buNone/>
            </a:pPr>
            <a:endParaRPr lang="ro-RO" dirty="0"/>
          </a:p>
          <a:p>
            <a:pPr>
              <a:buNone/>
            </a:pPr>
            <a:r>
              <a:rPr lang="ro-RO" dirty="0" smtClean="0"/>
              <a:t>Promovarea comercială a unei mărci de vin:</a:t>
            </a:r>
          </a:p>
          <a:p>
            <a:pPr>
              <a:buNone/>
            </a:pPr>
            <a:r>
              <a:rPr lang="ro-RO" dirty="0"/>
              <a:t> </a:t>
            </a:r>
            <a:r>
              <a:rPr lang="ro-RO" dirty="0" smtClean="0"/>
              <a:t>    Vinul de Robănești</a:t>
            </a:r>
          </a:p>
          <a:p>
            <a:pPr>
              <a:buNone/>
            </a:pPr>
            <a:endParaRPr lang="ro-RO" dirty="0"/>
          </a:p>
          <a:p>
            <a:pPr>
              <a:buNone/>
            </a:pPr>
            <a:endParaRPr lang="ro-RO" dirty="0" smtClean="0"/>
          </a:p>
          <a:p>
            <a:pPr>
              <a:buNone/>
            </a:pPr>
            <a:r>
              <a:rPr lang="ro-RO" dirty="0" smtClean="0"/>
              <a:t>Prof. Conf. Univ. Dr. Florin Frone</a:t>
            </a:r>
          </a:p>
        </p:txBody>
      </p:sp>
      <p:pic>
        <p:nvPicPr>
          <p:cNvPr id="8" name="Vin de Robanesti.wav">
            <a:hlinkClick r:id="" action="ppaction://media"/>
          </p:cNvPr>
          <p:cNvPicPr>
            <a:picLocks noRot="1" noChangeAspect="1"/>
          </p:cNvPicPr>
          <p:nvPr>
            <a:wavAudioFile r:embed="rId1" name="Vin de Robanesti.wav"/>
          </p:nvPr>
        </p:nvPicPr>
        <p:blipFill>
          <a:blip r:embed="rId3" cstate="print"/>
          <a:stretch>
            <a:fillRect/>
          </a:stretch>
        </p:blipFill>
        <p:spPr>
          <a:xfrm>
            <a:off x="7956376" y="5589240"/>
            <a:ext cx="304800" cy="304800"/>
          </a:xfrm>
          <a:prstGeom prst="rect">
            <a:avLst/>
          </a:prstGeom>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3200" dirty="0" smtClean="0"/>
              <a:t>Chestionar interviu pentru consumator</a:t>
            </a:r>
            <a:endParaRPr lang="en-US" sz="3200" dirty="0"/>
          </a:p>
        </p:txBody>
      </p:sp>
      <p:sp>
        <p:nvSpPr>
          <p:cNvPr id="3" name="Content Placeholder 2"/>
          <p:cNvSpPr>
            <a:spLocks noGrp="1"/>
          </p:cNvSpPr>
          <p:nvPr>
            <p:ph idx="1"/>
          </p:nvPr>
        </p:nvSpPr>
        <p:spPr>
          <a:xfrm>
            <a:off x="457200" y="1484784"/>
            <a:ext cx="8229600" cy="4641379"/>
          </a:xfrm>
        </p:spPr>
        <p:txBody>
          <a:bodyPr>
            <a:normAutofit fontScale="77500" lnSpcReduction="20000"/>
          </a:bodyPr>
          <a:lstStyle/>
          <a:p>
            <a:r>
              <a:rPr lang="ro-RO" dirty="0" smtClean="0"/>
              <a:t>Consumați vin?</a:t>
            </a:r>
          </a:p>
          <a:p>
            <a:r>
              <a:rPr lang="ro-RO" dirty="0" smtClean="0"/>
              <a:t>Ce fel de vin vă place?</a:t>
            </a:r>
          </a:p>
          <a:p>
            <a:r>
              <a:rPr lang="ro-RO" dirty="0" smtClean="0"/>
              <a:t>Cât de des consumați vin?</a:t>
            </a:r>
          </a:p>
          <a:p>
            <a:r>
              <a:rPr lang="ro-RO" dirty="0" smtClean="0"/>
              <a:t>Familia consumă vin?</a:t>
            </a:r>
          </a:p>
          <a:p>
            <a:r>
              <a:rPr lang="ro-RO" dirty="0" smtClean="0"/>
              <a:t>Prieteni consumă vin?</a:t>
            </a:r>
          </a:p>
          <a:p>
            <a:r>
              <a:rPr lang="ro-RO" dirty="0" smtClean="0"/>
              <a:t>Cumpărați vin pentru a-l face cadou?</a:t>
            </a:r>
          </a:p>
          <a:p>
            <a:r>
              <a:rPr lang="ro-RO" dirty="0" smtClean="0"/>
              <a:t>După ce criteriu cumpărați vin?</a:t>
            </a:r>
          </a:p>
          <a:p>
            <a:pPr>
              <a:buNone/>
            </a:pPr>
            <a:r>
              <a:rPr lang="ro-RO" dirty="0"/>
              <a:t> </a:t>
            </a:r>
            <a:r>
              <a:rPr lang="ro-RO" dirty="0" smtClean="0"/>
              <a:t>- marcă </a:t>
            </a:r>
          </a:p>
          <a:p>
            <a:pPr>
              <a:buNone/>
            </a:pPr>
            <a:r>
              <a:rPr lang="ro-RO" dirty="0"/>
              <a:t> </a:t>
            </a:r>
            <a:r>
              <a:rPr lang="ro-RO" dirty="0" smtClean="0"/>
              <a:t>- preț</a:t>
            </a:r>
          </a:p>
          <a:p>
            <a:pPr>
              <a:buNone/>
            </a:pPr>
            <a:r>
              <a:rPr lang="ro-RO" dirty="0" smtClean="0"/>
              <a:t> - gust</a:t>
            </a:r>
          </a:p>
          <a:p>
            <a:pPr>
              <a:buNone/>
            </a:pPr>
            <a:r>
              <a:rPr lang="ro-RO" dirty="0"/>
              <a:t> </a:t>
            </a:r>
            <a:r>
              <a:rPr lang="ro-RO" dirty="0" smtClean="0"/>
              <a:t>- oferte speciale</a:t>
            </a:r>
          </a:p>
          <a:p>
            <a:pPr>
              <a:buNone/>
            </a:pPr>
            <a:r>
              <a:rPr lang="ro-RO" dirty="0" smtClean="0"/>
              <a:t> - aspect sticlă/etichetă</a:t>
            </a:r>
            <a:endParaRPr lang="en-US" dirty="0"/>
          </a:p>
        </p:txBody>
      </p:sp>
      <p:pic>
        <p:nvPicPr>
          <p:cNvPr id="4" name="Picture 2" descr="C:\Users\Gabriel\Desktop\proiect\eticheta1.jpg"/>
          <p:cNvPicPr>
            <a:picLocks noChangeAspect="1" noChangeArrowheads="1"/>
          </p:cNvPicPr>
          <p:nvPr/>
        </p:nvPicPr>
        <p:blipFill>
          <a:blip r:embed="rId2" cstate="print"/>
          <a:srcRect/>
          <a:stretch>
            <a:fillRect/>
          </a:stretch>
        </p:blipFill>
        <p:spPr bwMode="auto">
          <a:xfrm>
            <a:off x="6732240" y="1340768"/>
            <a:ext cx="1512168" cy="4708876"/>
          </a:xfrm>
          <a:prstGeom prst="rect">
            <a:avLst/>
          </a:prstGeom>
          <a:noFill/>
        </p:spPr>
      </p:pic>
    </p:spTree>
  </p:cSld>
  <p:clrMapOvr>
    <a:masterClrMapping/>
  </p:clrMapOvr>
  <p:transition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dirty="0" smtClean="0"/>
              <a:t>Principalele atuuri ale produsului:</a:t>
            </a:r>
            <a:endParaRPr lang="en-US" dirty="0"/>
          </a:p>
        </p:txBody>
      </p:sp>
      <p:sp>
        <p:nvSpPr>
          <p:cNvPr id="4" name="Content Placeholder 3"/>
          <p:cNvSpPr>
            <a:spLocks noGrp="1"/>
          </p:cNvSpPr>
          <p:nvPr>
            <p:ph idx="1"/>
          </p:nvPr>
        </p:nvSpPr>
        <p:spPr/>
        <p:txBody>
          <a:bodyPr/>
          <a:lstStyle/>
          <a:p>
            <a:pPr>
              <a:buFontTx/>
              <a:buChar char="-"/>
            </a:pPr>
            <a:r>
              <a:rPr lang="ro-RO" dirty="0" smtClean="0"/>
              <a:t>rețetă tradițională</a:t>
            </a:r>
          </a:p>
          <a:p>
            <a:pPr>
              <a:buFontTx/>
              <a:buChar char="-"/>
            </a:pPr>
            <a:r>
              <a:rPr lang="ro-RO" dirty="0"/>
              <a:t>m</a:t>
            </a:r>
            <a:r>
              <a:rPr lang="ro-RO" dirty="0" smtClean="0"/>
              <a:t>aterii prime tradiționale</a:t>
            </a:r>
          </a:p>
          <a:p>
            <a:pPr>
              <a:buFontTx/>
              <a:buChar char="-"/>
            </a:pPr>
            <a:r>
              <a:rPr lang="ro-RO" dirty="0"/>
              <a:t>f</a:t>
            </a:r>
            <a:r>
              <a:rPr lang="ro-RO" dirty="0" smtClean="0"/>
              <a:t>ără conservanți, coloranți, chimicale</a:t>
            </a:r>
          </a:p>
          <a:p>
            <a:pPr>
              <a:buFontTx/>
              <a:buChar char="-"/>
            </a:pPr>
            <a:r>
              <a:rPr lang="ro-RO" dirty="0"/>
              <a:t>l</a:t>
            </a:r>
            <a:r>
              <a:rPr lang="ro-RO" dirty="0" smtClean="0"/>
              <a:t>ogoul va fi monumentul din sat</a:t>
            </a:r>
          </a:p>
          <a:p>
            <a:pPr>
              <a:buFontTx/>
              <a:buChar char="-"/>
            </a:pPr>
            <a:r>
              <a:rPr lang="ro-RO" dirty="0"/>
              <a:t>g</a:t>
            </a:r>
            <a:r>
              <a:rPr lang="ro-RO" dirty="0" smtClean="0"/>
              <a:t>ust foarte bun</a:t>
            </a:r>
          </a:p>
          <a:p>
            <a:pPr>
              <a:buFontTx/>
              <a:buChar char="-"/>
            </a:pPr>
            <a:r>
              <a:rPr lang="ro-RO" dirty="0"/>
              <a:t>n</a:t>
            </a:r>
            <a:r>
              <a:rPr lang="ro-RO" dirty="0" smtClean="0"/>
              <a:t>ume ușor de pronunțat/reținut:</a:t>
            </a:r>
          </a:p>
          <a:p>
            <a:pPr>
              <a:buNone/>
            </a:pPr>
            <a:r>
              <a:rPr lang="ro-RO" dirty="0" smtClean="0"/>
              <a:t>				VIN DE ROBĂNEȘTI</a:t>
            </a:r>
          </a:p>
          <a:p>
            <a:pPr>
              <a:buNone/>
            </a:pPr>
            <a:endParaRPr lang="en-US" dirty="0"/>
          </a:p>
        </p:txBody>
      </p:sp>
      <p:pic>
        <p:nvPicPr>
          <p:cNvPr id="6" name="Picture 2" descr="C:\Users\Gabriel\Desktop\proiect\eticheta1.jpg"/>
          <p:cNvPicPr>
            <a:picLocks noChangeAspect="1" noChangeArrowheads="1"/>
          </p:cNvPicPr>
          <p:nvPr/>
        </p:nvPicPr>
        <p:blipFill>
          <a:blip r:embed="rId2" cstate="print"/>
          <a:srcRect/>
          <a:stretch>
            <a:fillRect/>
          </a:stretch>
        </p:blipFill>
        <p:spPr bwMode="auto">
          <a:xfrm>
            <a:off x="7236296" y="1628800"/>
            <a:ext cx="1453429" cy="4525963"/>
          </a:xfrm>
          <a:prstGeom prst="rect">
            <a:avLst/>
          </a:prstGeom>
          <a:noFill/>
        </p:spPr>
      </p:pic>
    </p:spTree>
  </p:cSld>
  <p:clrMapOvr>
    <a:masterClrMapping/>
  </p:clrMapOvr>
  <p:transition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Prețul</a:t>
            </a:r>
            <a:endParaRPr lang="en-US" dirty="0"/>
          </a:p>
        </p:txBody>
      </p:sp>
      <p:sp>
        <p:nvSpPr>
          <p:cNvPr id="3" name="Content Placeholder 2"/>
          <p:cNvSpPr>
            <a:spLocks noGrp="1"/>
          </p:cNvSpPr>
          <p:nvPr>
            <p:ph idx="1"/>
          </p:nvPr>
        </p:nvSpPr>
        <p:spPr/>
        <p:txBody>
          <a:bodyPr/>
          <a:lstStyle/>
          <a:p>
            <a:pPr marL="0" indent="0">
              <a:buNone/>
            </a:pPr>
            <a:r>
              <a:rPr lang="ro-RO" dirty="0" smtClean="0"/>
              <a:t>Prețul minim pe piață este de 5 lei/litru.</a:t>
            </a:r>
          </a:p>
          <a:p>
            <a:pPr marL="0" indent="0">
              <a:buNone/>
            </a:pPr>
            <a:r>
              <a:rPr lang="ro-RO" dirty="0" smtClean="0"/>
              <a:t>Așa că dacă pornim cu prețul de 5 lei/litru, clientul ar putea să creadă că este vorba de o calitate slabă a vinului.</a:t>
            </a:r>
          </a:p>
          <a:p>
            <a:pPr marL="0" indent="0">
              <a:buNone/>
            </a:pPr>
            <a:r>
              <a:rPr lang="ro-RO" dirty="0" smtClean="0"/>
              <a:t>Alegem prețul de 7 lei/litru.</a:t>
            </a:r>
          </a:p>
          <a:p>
            <a:pPr marL="0" indent="0">
              <a:buNone/>
            </a:pPr>
            <a:r>
              <a:rPr lang="ro-RO" dirty="0" smtClean="0"/>
              <a:t>Dacă în timp vânzările sunt bune putem mări prețul.</a:t>
            </a:r>
            <a:endParaRPr lang="en-US" dirty="0"/>
          </a:p>
        </p:txBody>
      </p:sp>
    </p:spTree>
  </p:cSld>
  <p:clrMapOvr>
    <a:masterClrMapping/>
  </p:clrMapOvr>
  <p:transition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Politica de distribuție</a:t>
            </a:r>
            <a:endParaRPr lang="en-US" dirty="0"/>
          </a:p>
        </p:txBody>
      </p:sp>
      <p:sp>
        <p:nvSpPr>
          <p:cNvPr id="4" name="Content Placeholder 3"/>
          <p:cNvSpPr>
            <a:spLocks noGrp="1"/>
          </p:cNvSpPr>
          <p:nvPr>
            <p:ph idx="1"/>
          </p:nvPr>
        </p:nvSpPr>
        <p:spPr/>
        <p:txBody>
          <a:bodyPr/>
          <a:lstStyle/>
          <a:p>
            <a:pPr>
              <a:buNone/>
            </a:pPr>
            <a:r>
              <a:rPr lang="ro-RO" dirty="0" smtClean="0"/>
              <a:t>Vinul se va vinde în:</a:t>
            </a:r>
          </a:p>
          <a:p>
            <a:pPr>
              <a:buFontTx/>
              <a:buChar char="-"/>
            </a:pPr>
            <a:r>
              <a:rPr lang="ro-RO" dirty="0" smtClean="0"/>
              <a:t>supermarket-uri</a:t>
            </a:r>
          </a:p>
          <a:p>
            <a:pPr>
              <a:buFontTx/>
              <a:buChar char="-"/>
            </a:pPr>
            <a:r>
              <a:rPr lang="ro-RO" dirty="0"/>
              <a:t>m</a:t>
            </a:r>
            <a:r>
              <a:rPr lang="ro-RO" dirty="0" smtClean="0"/>
              <a:t>agazine de băuturi</a:t>
            </a:r>
          </a:p>
          <a:p>
            <a:pPr>
              <a:buFontTx/>
              <a:buChar char="-"/>
            </a:pPr>
            <a:r>
              <a:rPr lang="ro-RO" dirty="0"/>
              <a:t>b</a:t>
            </a:r>
            <a:r>
              <a:rPr lang="ro-RO" dirty="0" smtClean="0"/>
              <a:t>aruri, restaurante</a:t>
            </a:r>
          </a:p>
          <a:p>
            <a:pPr>
              <a:buNone/>
            </a:pPr>
            <a:r>
              <a:rPr lang="ro-RO" dirty="0" smtClean="0"/>
              <a:t>Acestea vor fi aprovizionate de către noi direct din beciul din Robănești.</a:t>
            </a:r>
          </a:p>
          <a:p>
            <a:pPr>
              <a:buNone/>
            </a:pPr>
            <a:endParaRPr lang="ro-RO" dirty="0" smtClean="0"/>
          </a:p>
        </p:txBody>
      </p:sp>
    </p:spTree>
  </p:cSld>
  <p:clrMapOvr>
    <a:masterClrMapping/>
  </p:clrMapOvr>
  <p:transition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Promovarea comercială</a:t>
            </a:r>
            <a:endParaRPr lang="en-US" dirty="0"/>
          </a:p>
        </p:txBody>
      </p:sp>
      <p:sp>
        <p:nvSpPr>
          <p:cNvPr id="3" name="Content Placeholder 2"/>
          <p:cNvSpPr>
            <a:spLocks noGrp="1"/>
          </p:cNvSpPr>
          <p:nvPr>
            <p:ph idx="1"/>
          </p:nvPr>
        </p:nvSpPr>
        <p:spPr/>
        <p:txBody>
          <a:bodyPr/>
          <a:lstStyle/>
          <a:p>
            <a:r>
              <a:rPr lang="ro-RO" dirty="0" smtClean="0"/>
              <a:t>Promoție la vânzare: la 3 sticle cumpărate, una gratuită</a:t>
            </a:r>
          </a:p>
          <a:p>
            <a:r>
              <a:rPr lang="ro-RO" dirty="0" smtClean="0"/>
              <a:t>Clip video sugestiv cu limbaj popular și fond muzical plăcut</a:t>
            </a:r>
          </a:p>
          <a:p>
            <a:r>
              <a:rPr lang="ro-RO" dirty="0" smtClean="0"/>
              <a:t>Promovare prin Internet: </a:t>
            </a:r>
            <a:r>
              <a:rPr lang="ro-RO" dirty="0" smtClean="0">
                <a:hlinkClick r:id="rId2"/>
              </a:rPr>
              <a:t>http://vin.fdx.ro</a:t>
            </a:r>
            <a:endParaRPr lang="ro-RO" dirty="0" smtClean="0"/>
          </a:p>
          <a:p>
            <a:pPr>
              <a:buNone/>
            </a:pPr>
            <a:endParaRPr lang="ro-RO" dirty="0"/>
          </a:p>
        </p:txBody>
      </p:sp>
    </p:spTree>
  </p:cSld>
  <p:clrMapOvr>
    <a:masterClrMapping/>
  </p:clrMapOvr>
  <p:transition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ro-RO" dirty="0" smtClean="0"/>
              <a:t>Mulțumim publicului pentru atenția acordată și îi invităm să cumpere un vin de excepție</a:t>
            </a:r>
            <a:endParaRPr lang="en-US" dirty="0"/>
          </a:p>
        </p:txBody>
      </p:sp>
    </p:spTree>
  </p:cSld>
  <p:clrMapOvr>
    <a:masterClrMapping/>
  </p:clrMapOvr>
  <p:transition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672"/>
            <a:ext cx="7772400" cy="864096"/>
          </a:xfrm>
        </p:spPr>
        <p:txBody>
          <a:bodyPr>
            <a:normAutofit fontScale="90000"/>
          </a:bodyPr>
          <a:lstStyle/>
          <a:p>
            <a:r>
              <a:rPr lang="en-US" dirty="0" smtClean="0"/>
              <a:t>Vin de Rob</a:t>
            </a:r>
            <a:r>
              <a:rPr lang="ro-RO" dirty="0" smtClean="0"/>
              <a:t>ă</a:t>
            </a:r>
            <a:r>
              <a:rPr lang="en-US" dirty="0" smtClean="0"/>
              <a:t>ne</a:t>
            </a:r>
            <a:r>
              <a:rPr lang="ro-RO" dirty="0" smtClean="0"/>
              <a:t>ș</a:t>
            </a:r>
            <a:r>
              <a:rPr lang="en-US" dirty="0" err="1" smtClean="0"/>
              <a:t>ti</a:t>
            </a:r>
            <a:r>
              <a:rPr lang="en-US" dirty="0" smtClean="0"/>
              <a:t/>
            </a:r>
            <a:br>
              <a:rPr lang="en-US" dirty="0" smtClean="0"/>
            </a:br>
            <a:endParaRPr lang="en-US" dirty="0"/>
          </a:p>
        </p:txBody>
      </p:sp>
      <p:sp>
        <p:nvSpPr>
          <p:cNvPr id="3" name="Subtitle 2"/>
          <p:cNvSpPr>
            <a:spLocks noGrp="1"/>
          </p:cNvSpPr>
          <p:nvPr>
            <p:ph type="subTitle" idx="1"/>
          </p:nvPr>
        </p:nvSpPr>
        <p:spPr>
          <a:xfrm>
            <a:off x="323528" y="1268760"/>
            <a:ext cx="8568952" cy="5400600"/>
          </a:xfrm>
        </p:spPr>
        <p:txBody>
          <a:bodyPr>
            <a:normAutofit fontScale="92500" lnSpcReduction="10000"/>
          </a:bodyPr>
          <a:lstStyle/>
          <a:p>
            <a:r>
              <a:rPr lang="en-US" sz="3100" dirty="0" err="1" smtClean="0">
                <a:latin typeface="Arial" pitchFamily="34" charset="0"/>
                <a:cs typeface="Arial" pitchFamily="34" charset="0"/>
              </a:rPr>
              <a:t>Echipa</a:t>
            </a:r>
            <a:r>
              <a:rPr lang="en-US" sz="3100" dirty="0" smtClean="0">
                <a:latin typeface="Arial" pitchFamily="34" charset="0"/>
                <a:cs typeface="Arial" pitchFamily="34" charset="0"/>
              </a:rPr>
              <a:t> </a:t>
            </a:r>
            <a:r>
              <a:rPr lang="ro-RO" sz="3100" dirty="0" smtClean="0">
                <a:latin typeface="Arial" pitchFamily="34" charset="0"/>
                <a:cs typeface="Arial" pitchFamily="34" charset="0"/>
              </a:rPr>
              <a:t>este formată din:</a:t>
            </a:r>
          </a:p>
          <a:p>
            <a:r>
              <a:rPr lang="en-US" sz="3100" dirty="0" smtClean="0">
                <a:latin typeface="Arial" pitchFamily="34" charset="0"/>
                <a:cs typeface="Arial" pitchFamily="34" charset="0"/>
              </a:rPr>
              <a:t> </a:t>
            </a:r>
            <a:endParaRPr lang="ro-RO" sz="3100" dirty="0" smtClean="0">
              <a:latin typeface="Arial" pitchFamily="34" charset="0"/>
              <a:cs typeface="Arial" pitchFamily="34" charset="0"/>
            </a:endParaRPr>
          </a:p>
          <a:p>
            <a:pPr algn="l"/>
            <a:r>
              <a:rPr lang="en-US" sz="3100" dirty="0" smtClean="0">
                <a:latin typeface="Arial" pitchFamily="34" charset="0"/>
                <a:cs typeface="Arial" pitchFamily="34" charset="0"/>
              </a:rPr>
              <a:t>Bu</a:t>
            </a:r>
            <a:r>
              <a:rPr lang="ro-RO" sz="3100" dirty="0" smtClean="0">
                <a:latin typeface="Arial" pitchFamily="34" charset="0"/>
                <a:cs typeface="Arial" pitchFamily="34" charset="0"/>
              </a:rPr>
              <a:t>ș</a:t>
            </a:r>
            <a:r>
              <a:rPr lang="en-US" sz="3100" dirty="0" smtClean="0">
                <a:latin typeface="Arial" pitchFamily="34" charset="0"/>
                <a:cs typeface="Arial" pitchFamily="34" charset="0"/>
              </a:rPr>
              <a:t>u M </a:t>
            </a:r>
            <a:r>
              <a:rPr lang="en-US" sz="3100" dirty="0" err="1" smtClean="0">
                <a:latin typeface="Arial" pitchFamily="34" charset="0"/>
                <a:cs typeface="Arial" pitchFamily="34" charset="0"/>
              </a:rPr>
              <a:t>Marinela</a:t>
            </a:r>
            <a:r>
              <a:rPr lang="en-US" sz="3100" dirty="0" smtClean="0">
                <a:latin typeface="Arial" pitchFamily="34" charset="0"/>
                <a:cs typeface="Arial" pitchFamily="34" charset="0"/>
              </a:rPr>
              <a:t> Elena</a:t>
            </a:r>
            <a:endParaRPr lang="ro-RO" sz="3100" dirty="0" smtClean="0">
              <a:latin typeface="Arial" pitchFamily="34" charset="0"/>
              <a:cs typeface="Arial" pitchFamily="34" charset="0"/>
            </a:endParaRPr>
          </a:p>
          <a:p>
            <a:endParaRPr lang="ro-RO" sz="3100" dirty="0">
              <a:latin typeface="Arial" pitchFamily="34" charset="0"/>
              <a:cs typeface="Arial" pitchFamily="34" charset="0"/>
            </a:endParaRPr>
          </a:p>
          <a:p>
            <a:endParaRPr lang="ro-RO" sz="3100" dirty="0" smtClean="0">
              <a:latin typeface="Arial" pitchFamily="34" charset="0"/>
              <a:cs typeface="Arial" pitchFamily="34" charset="0"/>
            </a:endParaRPr>
          </a:p>
          <a:p>
            <a:endParaRPr lang="ro-RO" sz="3100" dirty="0" smtClean="0">
              <a:latin typeface="Arial" pitchFamily="34" charset="0"/>
              <a:cs typeface="Arial" pitchFamily="34" charset="0"/>
            </a:endParaRPr>
          </a:p>
          <a:p>
            <a:pPr algn="l"/>
            <a:r>
              <a:rPr lang="en-US" sz="3100" dirty="0" smtClean="0">
                <a:latin typeface="Arial" pitchFamily="34" charset="0"/>
                <a:cs typeface="Arial" pitchFamily="34" charset="0"/>
              </a:rPr>
              <a:t>Constantin T </a:t>
            </a:r>
            <a:r>
              <a:rPr lang="en-US" sz="3100" dirty="0" err="1" smtClean="0">
                <a:latin typeface="Arial" pitchFamily="34" charset="0"/>
                <a:cs typeface="Arial" pitchFamily="34" charset="0"/>
              </a:rPr>
              <a:t>Alina</a:t>
            </a:r>
            <a:r>
              <a:rPr lang="en-US" sz="3100" dirty="0" smtClean="0">
                <a:latin typeface="Arial" pitchFamily="34" charset="0"/>
                <a:cs typeface="Arial" pitchFamily="34" charset="0"/>
              </a:rPr>
              <a:t> Claudia </a:t>
            </a:r>
            <a:endParaRPr lang="ro-RO" sz="3100" dirty="0" smtClean="0">
              <a:latin typeface="Arial" pitchFamily="34" charset="0"/>
              <a:cs typeface="Arial" pitchFamily="34" charset="0"/>
            </a:endParaRPr>
          </a:p>
          <a:p>
            <a:endParaRPr lang="ro-RO" sz="3100" dirty="0">
              <a:latin typeface="Arial" pitchFamily="34" charset="0"/>
              <a:cs typeface="Arial" pitchFamily="34" charset="0"/>
            </a:endParaRPr>
          </a:p>
          <a:p>
            <a:endParaRPr lang="ro-RO" sz="3100" dirty="0" smtClean="0">
              <a:latin typeface="Arial" pitchFamily="34" charset="0"/>
              <a:cs typeface="Arial" pitchFamily="34" charset="0"/>
            </a:endParaRPr>
          </a:p>
          <a:p>
            <a:endParaRPr lang="ro-RO" sz="3100" dirty="0" smtClean="0">
              <a:latin typeface="Arial" pitchFamily="34" charset="0"/>
              <a:cs typeface="Arial" pitchFamily="34" charset="0"/>
            </a:endParaRPr>
          </a:p>
          <a:p>
            <a:pPr algn="l"/>
            <a:r>
              <a:rPr lang="en-US" sz="3100" dirty="0" err="1" smtClean="0">
                <a:latin typeface="Arial" pitchFamily="34" charset="0"/>
                <a:cs typeface="Arial" pitchFamily="34" charset="0"/>
              </a:rPr>
              <a:t>Sima</a:t>
            </a:r>
            <a:r>
              <a:rPr lang="en-US" sz="3100" dirty="0" smtClean="0">
                <a:latin typeface="Arial" pitchFamily="34" charset="0"/>
                <a:cs typeface="Arial" pitchFamily="34" charset="0"/>
              </a:rPr>
              <a:t> </a:t>
            </a:r>
            <a:r>
              <a:rPr lang="ro-RO" sz="3100" dirty="0" smtClean="0">
                <a:latin typeface="Arial" pitchFamily="34" charset="0"/>
                <a:cs typeface="Arial" pitchFamily="34" charset="0"/>
              </a:rPr>
              <a:t>M</a:t>
            </a:r>
            <a:r>
              <a:rPr lang="en-US" sz="3100" dirty="0" smtClean="0">
                <a:latin typeface="Arial" pitchFamily="34" charset="0"/>
                <a:cs typeface="Arial" pitchFamily="34" charset="0"/>
              </a:rPr>
              <a:t> Constantin</a:t>
            </a:r>
            <a:endParaRPr lang="ro-RO" sz="3100" dirty="0" smtClean="0">
              <a:latin typeface="Arial" pitchFamily="34" charset="0"/>
              <a:cs typeface="Arial" pitchFamily="34" charset="0"/>
            </a:endParaRPr>
          </a:p>
          <a:p>
            <a:pPr algn="l"/>
            <a:endParaRPr lang="ro-RO" sz="4300" dirty="0">
              <a:latin typeface="Arial" pitchFamily="34" charset="0"/>
              <a:cs typeface="Arial" pitchFamily="34" charset="0"/>
            </a:endParaRPr>
          </a:p>
          <a:p>
            <a:pPr algn="l"/>
            <a:endParaRPr lang="ro-RO" sz="4300" dirty="0" smtClean="0">
              <a:latin typeface="Arial" pitchFamily="34" charset="0"/>
              <a:cs typeface="Arial" pitchFamily="34" charset="0"/>
            </a:endParaRPr>
          </a:p>
          <a:p>
            <a:pPr algn="l"/>
            <a:endParaRPr lang="ro-RO" sz="4000" dirty="0" smtClean="0">
              <a:latin typeface="Arial" pitchFamily="34" charset="0"/>
              <a:cs typeface="Arial" pitchFamily="34" charset="0"/>
            </a:endParaRPr>
          </a:p>
          <a:p>
            <a:endParaRPr lang="en-US" sz="4000" dirty="0" smtClean="0"/>
          </a:p>
          <a:p>
            <a:pPr algn="l"/>
            <a:endParaRPr lang="ro-RO" sz="4300" dirty="0" smtClean="0">
              <a:latin typeface="Arial" pitchFamily="34" charset="0"/>
              <a:cs typeface="Arial" pitchFamily="34" charset="0"/>
            </a:endParaRPr>
          </a:p>
          <a:p>
            <a:pPr algn="l"/>
            <a:endParaRPr lang="ro-RO" sz="4300" dirty="0" smtClean="0"/>
          </a:p>
          <a:p>
            <a:pPr algn="l"/>
            <a:endParaRPr lang="ro-RO" dirty="0">
              <a:latin typeface="Arial" pitchFamily="34" charset="0"/>
              <a:cs typeface="Arial" pitchFamily="34" charset="0"/>
            </a:endParaRPr>
          </a:p>
          <a:p>
            <a:pPr algn="l"/>
            <a:endParaRPr lang="ro-RO" dirty="0" smtClean="0">
              <a:latin typeface="Arial" pitchFamily="34" charset="0"/>
              <a:cs typeface="Arial" pitchFamily="34" charset="0"/>
            </a:endParaRPr>
          </a:p>
          <a:p>
            <a:endParaRPr lang="ro-RO" dirty="0"/>
          </a:p>
          <a:p>
            <a:endParaRPr lang="ro-RO" dirty="0" smtClean="0"/>
          </a:p>
          <a:p>
            <a:endParaRPr lang="ro-RO" dirty="0"/>
          </a:p>
          <a:p>
            <a:endParaRPr lang="ro-RO" dirty="0" smtClean="0"/>
          </a:p>
          <a:p>
            <a:endParaRPr lang="ro-RO" dirty="0"/>
          </a:p>
          <a:p>
            <a:endParaRPr lang="ro-RO" dirty="0" smtClean="0"/>
          </a:p>
          <a:p>
            <a:endParaRPr lang="ro-RO" dirty="0"/>
          </a:p>
          <a:p>
            <a:endParaRPr lang="ro-RO" dirty="0" smtClean="0"/>
          </a:p>
          <a:p>
            <a:endParaRPr lang="ro-RO" dirty="0"/>
          </a:p>
          <a:p>
            <a:endParaRPr lang="ro-RO" dirty="0" smtClean="0"/>
          </a:p>
          <a:p>
            <a:endParaRPr lang="ro-RO" dirty="0" smtClean="0"/>
          </a:p>
          <a:p>
            <a:endParaRPr lang="ro-RO" dirty="0"/>
          </a:p>
          <a:p>
            <a:endParaRPr lang="ro-RO" dirty="0" smtClean="0"/>
          </a:p>
          <a:p>
            <a:endParaRPr lang="ro-RO" dirty="0" smtClean="0"/>
          </a:p>
          <a:p>
            <a:endParaRPr lang="en-US" dirty="0"/>
          </a:p>
        </p:txBody>
      </p:sp>
      <p:pic>
        <p:nvPicPr>
          <p:cNvPr id="1032" name="Picture 8"/>
          <p:cNvPicPr>
            <a:picLocks noChangeAspect="1" noChangeArrowheads="1"/>
          </p:cNvPicPr>
          <p:nvPr/>
        </p:nvPicPr>
        <p:blipFill>
          <a:blip r:embed="rId3" cstate="print"/>
          <a:srcRect/>
          <a:stretch>
            <a:fillRect/>
          </a:stretch>
        </p:blipFill>
        <p:spPr bwMode="auto">
          <a:xfrm>
            <a:off x="5076056" y="1772816"/>
            <a:ext cx="2376264" cy="1412776"/>
          </a:xfrm>
          <a:prstGeom prst="rect">
            <a:avLst/>
          </a:prstGeom>
          <a:noFill/>
          <a:ln w="9525">
            <a:noFill/>
            <a:miter lim="800000"/>
            <a:headEnd/>
            <a:tailEnd/>
          </a:ln>
          <a:effectLst/>
        </p:spPr>
      </p:pic>
      <p:pic>
        <p:nvPicPr>
          <p:cNvPr id="1033" name="Picture 9"/>
          <p:cNvPicPr>
            <a:picLocks noChangeAspect="1" noChangeArrowheads="1"/>
          </p:cNvPicPr>
          <p:nvPr/>
        </p:nvPicPr>
        <p:blipFill>
          <a:blip r:embed="rId4" cstate="print"/>
          <a:srcRect/>
          <a:stretch>
            <a:fillRect/>
          </a:stretch>
        </p:blipFill>
        <p:spPr bwMode="auto">
          <a:xfrm>
            <a:off x="5796136" y="3501008"/>
            <a:ext cx="1296144" cy="1484784"/>
          </a:xfrm>
          <a:prstGeom prst="rect">
            <a:avLst/>
          </a:prstGeom>
          <a:noFill/>
          <a:ln w="9525">
            <a:noFill/>
            <a:miter lim="800000"/>
            <a:headEnd/>
            <a:tailEnd/>
          </a:ln>
          <a:effectLst/>
        </p:spPr>
      </p:pic>
      <p:pic>
        <p:nvPicPr>
          <p:cNvPr id="1034" name="Picture 10"/>
          <p:cNvPicPr>
            <a:picLocks noChangeAspect="1" noChangeArrowheads="1"/>
          </p:cNvPicPr>
          <p:nvPr/>
        </p:nvPicPr>
        <p:blipFill>
          <a:blip r:embed="rId5" cstate="print"/>
          <a:srcRect/>
          <a:stretch>
            <a:fillRect/>
          </a:stretch>
        </p:blipFill>
        <p:spPr bwMode="auto">
          <a:xfrm>
            <a:off x="5796136" y="5013176"/>
            <a:ext cx="1584176" cy="1584176"/>
          </a:xfrm>
          <a:prstGeom prst="rect">
            <a:avLst/>
          </a:prstGeom>
          <a:noFill/>
          <a:ln w="9525">
            <a:noFill/>
            <a:miter lim="800000"/>
            <a:headEnd/>
            <a:tailEnd/>
          </a:ln>
          <a:effectLst/>
        </p:spPr>
      </p:pic>
    </p:spTree>
  </p:cSld>
  <p:clrMapOvr>
    <a:masterClrMapping/>
  </p:clrMapOvr>
  <p:transition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4464496" cy="3068960"/>
          </a:xfrm>
        </p:spPr>
        <p:txBody>
          <a:bodyPr>
            <a:normAutofit/>
          </a:bodyPr>
          <a:lstStyle/>
          <a:p>
            <a:pPr algn="l"/>
            <a:r>
              <a:rPr lang="en-US" sz="3200" dirty="0" smtClean="0">
                <a:latin typeface="Arial" pitchFamily="34" charset="0"/>
                <a:cs typeface="Arial" pitchFamily="34" charset="0"/>
              </a:rPr>
              <a:t>P</a:t>
            </a:r>
            <a:r>
              <a:rPr lang="ro-RO" sz="3200" dirty="0" smtClean="0">
                <a:latin typeface="Arial" pitchFamily="34" charset="0"/>
                <a:cs typeface="Arial" pitchFamily="34" charset="0"/>
              </a:rPr>
              <a:t>ă</a:t>
            </a:r>
            <a:r>
              <a:rPr lang="en-US" sz="3200" dirty="0" smtClean="0">
                <a:latin typeface="Arial" pitchFamily="34" charset="0"/>
                <a:cs typeface="Arial" pitchFamily="34" charset="0"/>
              </a:rPr>
              <a:t>r</a:t>
            </a:r>
            <a:r>
              <a:rPr lang="ro-RO" sz="3200" dirty="0" smtClean="0">
                <a:latin typeface="Arial" pitchFamily="34" charset="0"/>
                <a:cs typeface="Arial" pitchFamily="34" charset="0"/>
              </a:rPr>
              <a:t>ă</a:t>
            </a:r>
            <a:r>
              <a:rPr lang="en-US" sz="3200" dirty="0" err="1" smtClean="0">
                <a:latin typeface="Arial" pitchFamily="34" charset="0"/>
                <a:cs typeface="Arial" pitchFamily="34" charset="0"/>
              </a:rPr>
              <a:t>sim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ora</a:t>
            </a:r>
            <a:r>
              <a:rPr lang="ro-RO" sz="3200" dirty="0" smtClean="0">
                <a:latin typeface="Arial" pitchFamily="34" charset="0"/>
                <a:cs typeface="Arial" pitchFamily="34" charset="0"/>
              </a:rPr>
              <a:t>ș</a:t>
            </a:r>
            <a:r>
              <a:rPr lang="en-US" sz="3200" dirty="0" err="1" smtClean="0">
                <a:latin typeface="Arial" pitchFamily="34" charset="0"/>
                <a:cs typeface="Arial" pitchFamily="34" charset="0"/>
              </a:rPr>
              <a:t>ul</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pentru</a:t>
            </a:r>
            <a:r>
              <a:rPr lang="en-US" sz="3200" dirty="0">
                <a:latin typeface="Arial" pitchFamily="34" charset="0"/>
                <a:cs typeface="Arial" pitchFamily="34" charset="0"/>
              </a:rPr>
              <a:t> </a:t>
            </a:r>
            <a:r>
              <a:rPr lang="en-US" sz="3200" dirty="0" smtClean="0">
                <a:latin typeface="Arial" pitchFamily="34" charset="0"/>
                <a:cs typeface="Arial" pitchFamily="34" charset="0"/>
              </a:rPr>
              <a:t>a merge la </a:t>
            </a:r>
            <a:r>
              <a:rPr lang="en-US" sz="3200" dirty="0" err="1" smtClean="0">
                <a:latin typeface="Arial" pitchFamily="34" charset="0"/>
                <a:cs typeface="Arial" pitchFamily="34" charset="0"/>
              </a:rPr>
              <a:t>ţară</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într</a:t>
            </a:r>
            <a:r>
              <a:rPr lang="en-US" sz="3200" dirty="0" smtClean="0">
                <a:latin typeface="Arial" pitchFamily="34" charset="0"/>
                <a:cs typeface="Arial" pitchFamily="34" charset="0"/>
              </a:rPr>
              <a:t>-un </a:t>
            </a:r>
            <a:br>
              <a:rPr lang="en-US" sz="3200" dirty="0" smtClean="0">
                <a:latin typeface="Arial" pitchFamily="34" charset="0"/>
                <a:cs typeface="Arial" pitchFamily="34" charset="0"/>
              </a:rPr>
            </a:br>
            <a:r>
              <a:rPr lang="en-US" sz="3200" dirty="0" smtClean="0">
                <a:latin typeface="Arial" pitchFamily="34" charset="0"/>
                <a:cs typeface="Arial" pitchFamily="34" charset="0"/>
              </a:rPr>
              <a:t>sat cu </a:t>
            </a:r>
            <a:r>
              <a:rPr lang="en-US" sz="3200" dirty="0" err="1" smtClean="0">
                <a:latin typeface="Arial" pitchFamily="34" charset="0"/>
                <a:cs typeface="Arial" pitchFamily="34" charset="0"/>
              </a:rPr>
              <a:t>aer</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curat</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unde</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poluarea</a:t>
            </a:r>
            <a:r>
              <a:rPr lang="en-US" sz="3200" dirty="0" smtClean="0">
                <a:latin typeface="Arial" pitchFamily="34" charset="0"/>
                <a:cs typeface="Arial" pitchFamily="34" charset="0"/>
              </a:rPr>
              <a:t> nu </a:t>
            </a:r>
            <a:r>
              <a:rPr lang="en-US" sz="3200" dirty="0" err="1" smtClean="0">
                <a:latin typeface="Arial" pitchFamily="34" charset="0"/>
                <a:cs typeface="Arial" pitchFamily="34" charset="0"/>
              </a:rPr>
              <a:t>există</a:t>
            </a:r>
            <a:r>
              <a:rPr lang="ro-RO" sz="3200" dirty="0" smtClean="0">
                <a:latin typeface="Arial" pitchFamily="34" charset="0"/>
                <a:cs typeface="Arial" pitchFamily="34" charset="0"/>
              </a:rPr>
              <a:t>.</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endParaRPr lang="en-US" sz="1600" dirty="0"/>
          </a:p>
        </p:txBody>
      </p:sp>
      <p:sp>
        <p:nvSpPr>
          <p:cNvPr id="3" name="Content Placeholder 2"/>
          <p:cNvSpPr>
            <a:spLocks noGrp="1"/>
          </p:cNvSpPr>
          <p:nvPr>
            <p:ph idx="1"/>
          </p:nvPr>
        </p:nvSpPr>
        <p:spPr>
          <a:xfrm>
            <a:off x="4211960" y="2996952"/>
            <a:ext cx="4680520" cy="3744416"/>
          </a:xfrm>
        </p:spPr>
        <p:txBody>
          <a:bodyPr>
            <a:normAutofit/>
          </a:bodyPr>
          <a:lstStyle/>
          <a:p>
            <a:pPr>
              <a:buNone/>
            </a:pPr>
            <a:endParaRPr lang="ro-RO" dirty="0" smtClean="0">
              <a:latin typeface="Arial" pitchFamily="34" charset="0"/>
              <a:cs typeface="Arial" pitchFamily="34" charset="0"/>
            </a:endParaRPr>
          </a:p>
          <a:p>
            <a:pPr marL="0" indent="0">
              <a:buNone/>
            </a:pPr>
            <a:r>
              <a:rPr lang="en-US" dirty="0" err="1" smtClean="0">
                <a:latin typeface="Arial" pitchFamily="34" charset="0"/>
                <a:cs typeface="Arial" pitchFamily="34" charset="0"/>
              </a:rPr>
              <a:t>Acolo</a:t>
            </a:r>
            <a:r>
              <a:rPr lang="en-US" dirty="0" smtClean="0">
                <a:latin typeface="Arial" pitchFamily="34" charset="0"/>
                <a:cs typeface="Arial" pitchFamily="34" charset="0"/>
              </a:rPr>
              <a:t> </a:t>
            </a:r>
            <a:r>
              <a:rPr lang="en-US" dirty="0" err="1" smtClean="0">
                <a:latin typeface="Arial" pitchFamily="34" charset="0"/>
                <a:cs typeface="Arial" pitchFamily="34" charset="0"/>
              </a:rPr>
              <a:t>cresc</a:t>
            </a:r>
            <a:r>
              <a:rPr lang="en-US" dirty="0" smtClean="0">
                <a:latin typeface="Arial" pitchFamily="34" charset="0"/>
                <a:cs typeface="Arial" pitchFamily="34" charset="0"/>
              </a:rPr>
              <a:t> </a:t>
            </a:r>
            <a:r>
              <a:rPr lang="en-US" dirty="0" err="1" smtClean="0">
                <a:latin typeface="Arial" pitchFamily="34" charset="0"/>
                <a:cs typeface="Arial" pitchFamily="34" charset="0"/>
              </a:rPr>
              <a:t>struguri</a:t>
            </a:r>
            <a:r>
              <a:rPr lang="en-US" dirty="0" smtClean="0">
                <a:latin typeface="Arial" pitchFamily="34" charset="0"/>
                <a:cs typeface="Arial" pitchFamily="34" charset="0"/>
              </a:rPr>
              <a:t> </a:t>
            </a:r>
            <a:r>
              <a:rPr lang="en-US" dirty="0" err="1" smtClean="0">
                <a:latin typeface="Arial" pitchFamily="34" charset="0"/>
                <a:cs typeface="Arial" pitchFamily="34" charset="0"/>
              </a:rPr>
              <a:t>dulci</a:t>
            </a:r>
            <a:r>
              <a:rPr lang="en-US" dirty="0" smtClean="0">
                <a:latin typeface="Arial" pitchFamily="34" charset="0"/>
                <a:cs typeface="Arial" pitchFamily="34" charset="0"/>
              </a:rPr>
              <a:t> </a:t>
            </a:r>
            <a:r>
              <a:rPr lang="en-US" dirty="0" err="1" smtClean="0">
                <a:latin typeface="Arial" pitchFamily="34" charset="0"/>
                <a:cs typeface="Arial" pitchFamily="34" charset="0"/>
              </a:rPr>
              <a:t>şi</a:t>
            </a:r>
            <a:r>
              <a:rPr lang="en-US" dirty="0" smtClean="0">
                <a:latin typeface="Arial" pitchFamily="34" charset="0"/>
                <a:cs typeface="Arial" pitchFamily="34" charset="0"/>
              </a:rPr>
              <a:t> </a:t>
            </a:r>
            <a:r>
              <a:rPr lang="en-US" dirty="0" err="1" smtClean="0">
                <a:latin typeface="Arial" pitchFamily="34" charset="0"/>
                <a:cs typeface="Arial" pitchFamily="34" charset="0"/>
              </a:rPr>
              <a:t>parfumaţi</a:t>
            </a:r>
            <a:r>
              <a:rPr lang="en-US" dirty="0" smtClean="0">
                <a:latin typeface="Arial" pitchFamily="34" charset="0"/>
                <a:cs typeface="Arial" pitchFamily="34" charset="0"/>
              </a:rPr>
              <a:t> din care se face un </a:t>
            </a:r>
            <a:r>
              <a:rPr lang="en-US" dirty="0" err="1" smtClean="0">
                <a:latin typeface="Arial" pitchFamily="34" charset="0"/>
                <a:cs typeface="Arial" pitchFamily="34" charset="0"/>
              </a:rPr>
              <a:t>vin</a:t>
            </a:r>
            <a:r>
              <a:rPr lang="en-US" dirty="0" smtClean="0">
                <a:latin typeface="Arial" pitchFamily="34" charset="0"/>
                <a:cs typeface="Arial" pitchFamily="34" charset="0"/>
              </a:rPr>
              <a:t> de </a:t>
            </a:r>
            <a:r>
              <a:rPr lang="en-US" dirty="0" err="1" smtClean="0">
                <a:latin typeface="Arial" pitchFamily="34" charset="0"/>
                <a:cs typeface="Arial" pitchFamily="34" charset="0"/>
              </a:rPr>
              <a:t>excep</a:t>
            </a:r>
            <a:r>
              <a:rPr lang="ro-RO" dirty="0" smtClean="0">
                <a:latin typeface="Arial" pitchFamily="34" charset="0"/>
                <a:cs typeface="Arial" pitchFamily="34" charset="0"/>
              </a:rPr>
              <a:t>ț</a:t>
            </a:r>
            <a:r>
              <a:rPr lang="en-US" dirty="0" err="1" smtClean="0">
                <a:latin typeface="Arial" pitchFamily="34" charset="0"/>
                <a:cs typeface="Arial" pitchFamily="34" charset="0"/>
              </a:rPr>
              <a:t>ie</a:t>
            </a:r>
            <a:r>
              <a:rPr lang="en-US" dirty="0" smtClean="0">
                <a:latin typeface="Arial" pitchFamily="34" charset="0"/>
                <a:cs typeface="Arial" pitchFamily="34" charset="0"/>
              </a:rPr>
              <a:t>.</a:t>
            </a:r>
          </a:p>
        </p:txBody>
      </p:sp>
      <p:pic>
        <p:nvPicPr>
          <p:cNvPr id="1026" name="Picture 2" descr="C:\Users\Gabriel\Desktop\proiect\Poze\DSC04073.JPG"/>
          <p:cNvPicPr>
            <a:picLocks noChangeAspect="1" noChangeArrowheads="1"/>
          </p:cNvPicPr>
          <p:nvPr/>
        </p:nvPicPr>
        <p:blipFill>
          <a:blip r:embed="rId2" cstate="print"/>
          <a:srcRect/>
          <a:stretch>
            <a:fillRect/>
          </a:stretch>
        </p:blipFill>
        <p:spPr bwMode="auto">
          <a:xfrm>
            <a:off x="4716016" y="188640"/>
            <a:ext cx="4208152" cy="2780928"/>
          </a:xfrm>
          <a:prstGeom prst="rect">
            <a:avLst/>
          </a:prstGeom>
          <a:noFill/>
        </p:spPr>
      </p:pic>
      <p:pic>
        <p:nvPicPr>
          <p:cNvPr id="1030" name="Picture 6" descr="C:\Users\Gabriel\Desktop\proiect\images[10].jpg"/>
          <p:cNvPicPr>
            <a:picLocks noChangeAspect="1" noChangeArrowheads="1"/>
          </p:cNvPicPr>
          <p:nvPr/>
        </p:nvPicPr>
        <p:blipFill>
          <a:blip r:embed="rId3" cstate="print"/>
          <a:srcRect/>
          <a:stretch>
            <a:fillRect/>
          </a:stretch>
        </p:blipFill>
        <p:spPr bwMode="auto">
          <a:xfrm>
            <a:off x="395536" y="3501008"/>
            <a:ext cx="3332185" cy="2495922"/>
          </a:xfrm>
          <a:prstGeom prst="rect">
            <a:avLst/>
          </a:prstGeom>
          <a:noFill/>
        </p:spPr>
      </p:pic>
    </p:spTree>
  </p:cSld>
  <p:clrMapOvr>
    <a:masterClrMapping/>
  </p:clrMapOvr>
  <p:transition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789040"/>
            <a:ext cx="7848872" cy="2952328"/>
          </a:xfrm>
        </p:spPr>
        <p:txBody>
          <a:bodyPr>
            <a:normAutofit/>
          </a:bodyPr>
          <a:lstStyle/>
          <a:p>
            <a:endParaRPr lang="ro-RO" sz="1600" dirty="0" smtClean="0">
              <a:latin typeface="Arial" pitchFamily="34" charset="0"/>
              <a:cs typeface="Arial" pitchFamily="34" charset="0"/>
            </a:endParaRPr>
          </a:p>
        </p:txBody>
      </p:sp>
      <p:sp>
        <p:nvSpPr>
          <p:cNvPr id="3" name="Content Placeholder 2"/>
          <p:cNvSpPr>
            <a:spLocks noGrp="1"/>
          </p:cNvSpPr>
          <p:nvPr>
            <p:ph idx="1"/>
          </p:nvPr>
        </p:nvSpPr>
        <p:spPr>
          <a:xfrm>
            <a:off x="107504" y="188640"/>
            <a:ext cx="8856984" cy="2664296"/>
          </a:xfrm>
        </p:spPr>
        <p:txBody>
          <a:bodyPr>
            <a:noAutofit/>
          </a:bodyPr>
          <a:lstStyle/>
          <a:p>
            <a:pPr marL="0" indent="0">
              <a:buNone/>
            </a:pPr>
            <a:r>
              <a:rPr lang="en-US" sz="2400" dirty="0" err="1" smtClean="0">
                <a:latin typeface="Arial" pitchFamily="34" charset="0"/>
                <a:cs typeface="Arial" pitchFamily="34" charset="0"/>
              </a:rPr>
              <a:t>În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zona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Olteniei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este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satul</a:t>
            </a:r>
            <a:r>
              <a:rPr lang="en-US" sz="2400" dirty="0" smtClean="0">
                <a:latin typeface="Arial" pitchFamily="34" charset="0"/>
                <a:cs typeface="Arial" pitchFamily="34" charset="0"/>
              </a:rPr>
              <a:t> Rob</a:t>
            </a:r>
            <a:r>
              <a:rPr lang="ro-RO" sz="2400" dirty="0" smtClean="0">
                <a:latin typeface="Arial" pitchFamily="34" charset="0"/>
                <a:cs typeface="Arial" pitchFamily="34" charset="0"/>
              </a:rPr>
              <a:t>ăneşti. Judeţul Dolj. Sat cu însemnătate istorică. Aici au avut loc lupte cu armata germană în Primul Război Mondial în noiembrie 1916. În fiecare an pe 10 noiembrie sătenii comemorează „şarja” de la Robăneşti, atac în care mulţi români şi-au dat viaţa pentru a împiedica armata germană să ajungă la Bucureşti.</a:t>
            </a:r>
          </a:p>
        </p:txBody>
      </p:sp>
      <p:pic>
        <p:nvPicPr>
          <p:cNvPr id="2053" name="Picture 5" descr="C:\Users\Gabriel\Desktop\proiect\Poze\DSC04102.JPG"/>
          <p:cNvPicPr>
            <a:picLocks noChangeAspect="1" noChangeArrowheads="1"/>
          </p:cNvPicPr>
          <p:nvPr/>
        </p:nvPicPr>
        <p:blipFill>
          <a:blip r:embed="rId2" cstate="print"/>
          <a:srcRect/>
          <a:stretch>
            <a:fillRect/>
          </a:stretch>
        </p:blipFill>
        <p:spPr bwMode="auto">
          <a:xfrm>
            <a:off x="1403648" y="2780928"/>
            <a:ext cx="6650103" cy="3741945"/>
          </a:xfrm>
          <a:prstGeom prst="rect">
            <a:avLst/>
          </a:prstGeom>
          <a:noFill/>
        </p:spPr>
      </p:pic>
    </p:spTree>
  </p:cSld>
  <p:clrMapOvr>
    <a:masterClrMapping/>
  </p:clrMapOvr>
  <p:transition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6322714"/>
          </a:xfrm>
        </p:spPr>
        <p:txBody>
          <a:bodyPr/>
          <a:lstStyle/>
          <a:p>
            <a:endParaRPr lang="en-US" dirty="0"/>
          </a:p>
        </p:txBody>
      </p:sp>
      <p:sp>
        <p:nvSpPr>
          <p:cNvPr id="3" name="Content Placeholder 2"/>
          <p:cNvSpPr>
            <a:spLocks noGrp="1"/>
          </p:cNvSpPr>
          <p:nvPr>
            <p:ph idx="1"/>
          </p:nvPr>
        </p:nvSpPr>
        <p:spPr>
          <a:xfrm>
            <a:off x="457200" y="836712"/>
            <a:ext cx="4042792" cy="5289451"/>
          </a:xfrm>
        </p:spPr>
        <p:txBody>
          <a:bodyPr/>
          <a:lstStyle/>
          <a:p>
            <a:pPr marL="0" indent="0">
              <a:buNone/>
            </a:pPr>
            <a:endParaRPr lang="en-US" dirty="0" smtClean="0">
              <a:latin typeface="Arial" pitchFamily="34" charset="0"/>
              <a:cs typeface="Arial" pitchFamily="34" charset="0"/>
            </a:endParaRPr>
          </a:p>
          <a:p>
            <a:pPr marL="0" indent="0">
              <a:buNone/>
            </a:pPr>
            <a:r>
              <a:rPr lang="ro-RO" dirty="0" smtClean="0">
                <a:latin typeface="Arial" pitchFamily="34" charset="0"/>
                <a:cs typeface="Arial" pitchFamily="34" charset="0"/>
              </a:rPr>
              <a:t>În mijlocul satului se află monumentul „Şarja”. Anual se depun coroane de flori pentru</a:t>
            </a:r>
            <a:r>
              <a:rPr lang="en-US" dirty="0" smtClean="0">
                <a:latin typeface="Arial" pitchFamily="34" charset="0"/>
                <a:cs typeface="Arial" pitchFamily="34" charset="0"/>
              </a:rPr>
              <a:t> </a:t>
            </a:r>
            <a:r>
              <a:rPr lang="ro-RO" dirty="0" smtClean="0">
                <a:latin typeface="Arial" pitchFamily="34" charset="0"/>
                <a:cs typeface="Arial" pitchFamily="34" charset="0"/>
              </a:rPr>
              <a:t>cinstirea memoriei eroilor de la Robăneşti. </a:t>
            </a:r>
            <a:endParaRPr lang="en-US" dirty="0" smtClean="0"/>
          </a:p>
          <a:p>
            <a:endParaRPr lang="en-US" dirty="0"/>
          </a:p>
        </p:txBody>
      </p:sp>
      <p:pic>
        <p:nvPicPr>
          <p:cNvPr id="4" name="Picture 3" descr="C:\Users\Gabriel\Desktop\proiect\Poze\DSC04078.JPG"/>
          <p:cNvPicPr>
            <a:picLocks noChangeAspect="1" noChangeArrowheads="1"/>
          </p:cNvPicPr>
          <p:nvPr/>
        </p:nvPicPr>
        <p:blipFill>
          <a:blip r:embed="rId2" cstate="print"/>
          <a:srcRect/>
          <a:stretch>
            <a:fillRect/>
          </a:stretch>
        </p:blipFill>
        <p:spPr bwMode="auto">
          <a:xfrm>
            <a:off x="4499992" y="260648"/>
            <a:ext cx="4352242" cy="6381328"/>
          </a:xfrm>
          <a:prstGeom prst="rect">
            <a:avLst/>
          </a:prstGeom>
          <a:noFill/>
        </p:spPr>
      </p:pic>
    </p:spTree>
  </p:cSld>
  <p:clrMapOvr>
    <a:masterClrMapping/>
  </p:clrMapOvr>
  <p:transition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66330"/>
          </a:xfrm>
        </p:spPr>
        <p:txBody>
          <a:bodyPr>
            <a:noAutofit/>
          </a:bodyPr>
          <a:lstStyle/>
          <a:p>
            <a:pPr algn="l"/>
            <a:r>
              <a:rPr lang="ro-RO" sz="3200" dirty="0" smtClean="0">
                <a:latin typeface="Arial" pitchFamily="34" charset="0"/>
                <a:cs typeface="Arial" pitchFamily="34" charset="0"/>
              </a:rPr>
              <a:t>Crearea vinului din struguri este o îndeletnicire din vremuri străvechi. Tracii şi grecii aveau chiar un zeu al vinului: Dionysos.</a:t>
            </a:r>
            <a:r>
              <a:rPr lang="en-US" sz="3200" dirty="0" smtClean="0">
                <a:latin typeface="Arial" pitchFamily="34" charset="0"/>
                <a:cs typeface="Arial" pitchFamily="34" charset="0"/>
              </a:rPr>
              <a:t> </a:t>
            </a:r>
            <a:r>
              <a:rPr lang="ro-RO" sz="3200" dirty="0" smtClean="0">
                <a:latin typeface="Arial" pitchFamily="34" charset="0"/>
                <a:cs typeface="Arial" pitchFamily="34" charset="0"/>
              </a:rPr>
              <a:t>Localnicii denumesc soiul de struguri, ananas.</a:t>
            </a:r>
            <a:br>
              <a:rPr lang="ro-RO" sz="3200" dirty="0" smtClean="0">
                <a:latin typeface="Arial" pitchFamily="34" charset="0"/>
                <a:cs typeface="Arial" pitchFamily="34" charset="0"/>
              </a:rPr>
            </a:br>
            <a:endParaRPr lang="en-US" sz="3200" dirty="0"/>
          </a:p>
        </p:txBody>
      </p:sp>
      <p:pic>
        <p:nvPicPr>
          <p:cNvPr id="3075" name="Picture 3" descr="C:\Users\Gabriel\Desktop\proiect\Poze\DSC04260.JPG"/>
          <p:cNvPicPr>
            <a:picLocks noGrp="1" noChangeAspect="1" noChangeArrowheads="1"/>
          </p:cNvPicPr>
          <p:nvPr>
            <p:ph idx="1"/>
          </p:nvPr>
        </p:nvPicPr>
        <p:blipFill>
          <a:blip r:embed="rId3" cstate="print"/>
          <a:srcRect/>
          <a:stretch>
            <a:fillRect/>
          </a:stretch>
        </p:blipFill>
        <p:spPr bwMode="auto">
          <a:xfrm>
            <a:off x="1043608" y="2686453"/>
            <a:ext cx="7251685" cy="4080281"/>
          </a:xfrm>
          <a:prstGeom prst="rect">
            <a:avLst/>
          </a:prstGeom>
          <a:noFill/>
        </p:spPr>
      </p:pic>
    </p:spTree>
  </p:cSld>
  <p:clrMapOvr>
    <a:masterClrMapping/>
  </p:clrMapOvr>
  <p:transition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2880320"/>
          </a:xfrm>
        </p:spPr>
        <p:txBody>
          <a:bodyPr>
            <a:noAutofit/>
          </a:bodyPr>
          <a:lstStyle/>
          <a:p>
            <a:pPr algn="l"/>
            <a:r>
              <a:rPr lang="ro-RO" sz="3200" dirty="0" smtClean="0">
                <a:latin typeface="Arial" pitchFamily="34" charset="0"/>
                <a:cs typeface="Arial" pitchFamily="34" charset="0"/>
              </a:rPr>
              <a:t>Strugurii sunt culeşi cu atenţie de către membrii familiei şi prieteni. După ce ii culegem, ii </a:t>
            </a:r>
            <a:r>
              <a:rPr lang="ro-RO" sz="3200" dirty="0" smtClean="0">
                <a:latin typeface="Arial" pitchFamily="34" charset="0"/>
                <a:cs typeface="Arial" pitchFamily="34" charset="0"/>
              </a:rPr>
              <a:t>zdrobi</a:t>
            </a:r>
            <a:r>
              <a:rPr lang="en-US" sz="3200" dirty="0" smtClean="0">
                <a:latin typeface="Arial" pitchFamily="34" charset="0"/>
                <a:cs typeface="Arial" pitchFamily="34" charset="0"/>
              </a:rPr>
              <a:t>m</a:t>
            </a:r>
            <a:r>
              <a:rPr lang="ro-RO" sz="3200" dirty="0" smtClean="0">
                <a:latin typeface="Arial" pitchFamily="34" charset="0"/>
                <a:cs typeface="Arial" pitchFamily="34" charset="0"/>
              </a:rPr>
              <a:t>, </a:t>
            </a:r>
            <a:r>
              <a:rPr lang="ro-RO" sz="3200" dirty="0" smtClean="0">
                <a:latin typeface="Arial" pitchFamily="34" charset="0"/>
                <a:cs typeface="Arial" pitchFamily="34" charset="0"/>
              </a:rPr>
              <a:t>rezultând un must dulce si parfumat. </a:t>
            </a:r>
            <a:br>
              <a:rPr lang="ro-RO" sz="3200" dirty="0" smtClean="0">
                <a:latin typeface="Arial" pitchFamily="34" charset="0"/>
                <a:cs typeface="Arial" pitchFamily="34" charset="0"/>
              </a:rPr>
            </a:br>
            <a:r>
              <a:rPr lang="ro-RO" sz="3200" dirty="0" smtClean="0">
                <a:latin typeface="Arial" pitchFamily="34" charset="0"/>
                <a:cs typeface="Arial" pitchFamily="34" charset="0"/>
              </a:rPr>
              <a:t/>
            </a:r>
            <a:br>
              <a:rPr lang="ro-RO" sz="3200" dirty="0" smtClean="0">
                <a:latin typeface="Arial" pitchFamily="34" charset="0"/>
                <a:cs typeface="Arial" pitchFamily="34" charset="0"/>
              </a:rPr>
            </a:br>
            <a:r>
              <a:rPr lang="en-US" sz="3200" dirty="0" smtClean="0"/>
              <a:t/>
            </a:r>
            <a:br>
              <a:rPr lang="en-US" sz="3200" dirty="0" smtClean="0"/>
            </a:br>
            <a:r>
              <a:rPr lang="en-US" sz="3200" dirty="0" smtClean="0"/>
              <a:t/>
            </a:r>
            <a:br>
              <a:rPr lang="en-US" sz="3200" dirty="0" smtClean="0"/>
            </a:br>
            <a:endParaRPr lang="en-US" sz="3200" dirty="0"/>
          </a:p>
        </p:txBody>
      </p:sp>
      <p:pic>
        <p:nvPicPr>
          <p:cNvPr id="4098" name="Picture 2" descr="C:\Users\Gabriel\Desktop\proiect\Poze\DSC04155.JPG"/>
          <p:cNvPicPr>
            <a:picLocks noGrp="1" noChangeAspect="1" noChangeArrowheads="1"/>
          </p:cNvPicPr>
          <p:nvPr>
            <p:ph idx="1"/>
          </p:nvPr>
        </p:nvPicPr>
        <p:blipFill>
          <a:blip r:embed="rId2" cstate="print"/>
          <a:srcRect/>
          <a:stretch>
            <a:fillRect/>
          </a:stretch>
        </p:blipFill>
        <p:spPr bwMode="auto">
          <a:xfrm>
            <a:off x="251520" y="2492896"/>
            <a:ext cx="4537584" cy="2553147"/>
          </a:xfrm>
          <a:prstGeom prst="rect">
            <a:avLst/>
          </a:prstGeom>
          <a:noFill/>
        </p:spPr>
      </p:pic>
      <p:pic>
        <p:nvPicPr>
          <p:cNvPr id="4099" name="Picture 3" descr="C:\Users\Gabriel\Desktop\proiect\IMG_5547[1].JPG"/>
          <p:cNvPicPr>
            <a:picLocks noChangeAspect="1" noChangeArrowheads="1"/>
          </p:cNvPicPr>
          <p:nvPr/>
        </p:nvPicPr>
        <p:blipFill>
          <a:blip r:embed="rId3" cstate="print"/>
          <a:srcRect/>
          <a:stretch>
            <a:fillRect/>
          </a:stretch>
        </p:blipFill>
        <p:spPr bwMode="auto">
          <a:xfrm>
            <a:off x="4932040" y="3645024"/>
            <a:ext cx="4032108" cy="2688912"/>
          </a:xfrm>
          <a:prstGeom prst="rect">
            <a:avLst/>
          </a:prstGeom>
          <a:noFill/>
        </p:spPr>
      </p:pic>
    </p:spTree>
  </p:cSld>
  <p:clrMapOvr>
    <a:masterClrMapping/>
  </p:clrMapOvr>
  <p:transition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274638"/>
            <a:ext cx="3178696" cy="1143000"/>
          </a:xfrm>
        </p:spPr>
        <p:txBody>
          <a:bodyPr/>
          <a:lstStyle/>
          <a:p>
            <a:endParaRPr lang="en-US" dirty="0"/>
          </a:p>
        </p:txBody>
      </p:sp>
      <p:sp>
        <p:nvSpPr>
          <p:cNvPr id="3" name="Content Placeholder 2"/>
          <p:cNvSpPr>
            <a:spLocks noGrp="1"/>
          </p:cNvSpPr>
          <p:nvPr>
            <p:ph idx="1"/>
          </p:nvPr>
        </p:nvSpPr>
        <p:spPr>
          <a:xfrm>
            <a:off x="457200" y="836712"/>
            <a:ext cx="4402832" cy="5289451"/>
          </a:xfrm>
        </p:spPr>
        <p:txBody>
          <a:bodyPr>
            <a:normAutofit fontScale="92500" lnSpcReduction="10000"/>
          </a:bodyPr>
          <a:lstStyle/>
          <a:p>
            <a:pPr marL="0" indent="0">
              <a:buNone/>
            </a:pPr>
            <a:r>
              <a:rPr lang="ro-RO" dirty="0" smtClean="0">
                <a:latin typeface="Arial" pitchFamily="34" charset="0"/>
                <a:cs typeface="Arial" pitchFamily="34" charset="0"/>
              </a:rPr>
              <a:t>Mustul îl depozităm apoi într-un beci răcoros în damigene şi butoaie pentru a putea fermenta, rezultând vin.</a:t>
            </a:r>
            <a:r>
              <a:rPr lang="en-US" dirty="0" smtClean="0">
                <a:latin typeface="Arial" pitchFamily="34" charset="0"/>
                <a:cs typeface="Arial" pitchFamily="34" charset="0"/>
              </a:rPr>
              <a:t> </a:t>
            </a:r>
          </a:p>
          <a:p>
            <a:pPr marL="0" indent="0">
              <a:buNone/>
            </a:pPr>
            <a:r>
              <a:rPr lang="ro-RO" dirty="0" smtClean="0">
                <a:latin typeface="Arial" pitchFamily="34" charset="0"/>
                <a:cs typeface="Arial" pitchFamily="34" charset="0"/>
              </a:rPr>
              <a:t>Obţinerea vinului se face în mod tradiţional. Un aspect important este că nu folosim conservanţi, coloranţi sau alte substanţe chimice.</a:t>
            </a:r>
            <a:br>
              <a:rPr lang="ro-RO" dirty="0" smtClean="0">
                <a:latin typeface="Arial" pitchFamily="34" charset="0"/>
                <a:cs typeface="Arial" pitchFamily="34" charset="0"/>
              </a:rPr>
            </a:br>
            <a:endParaRPr lang="en-US" dirty="0"/>
          </a:p>
        </p:txBody>
      </p:sp>
      <p:pic>
        <p:nvPicPr>
          <p:cNvPr id="5122" name="Picture 2" descr="C:\Users\Gabriel\Desktop\proiect\damigene-vin[1].jpg"/>
          <p:cNvPicPr>
            <a:picLocks noChangeAspect="1" noChangeArrowheads="1"/>
          </p:cNvPicPr>
          <p:nvPr/>
        </p:nvPicPr>
        <p:blipFill>
          <a:blip r:embed="rId2" cstate="print"/>
          <a:srcRect/>
          <a:stretch>
            <a:fillRect/>
          </a:stretch>
        </p:blipFill>
        <p:spPr bwMode="auto">
          <a:xfrm>
            <a:off x="4932040" y="260648"/>
            <a:ext cx="4034161" cy="2700554"/>
          </a:xfrm>
          <a:prstGeom prst="rect">
            <a:avLst/>
          </a:prstGeom>
          <a:noFill/>
        </p:spPr>
      </p:pic>
      <p:pic>
        <p:nvPicPr>
          <p:cNvPr id="5123" name="Picture 3" descr="C:\Users\Gabriel\Desktop\proiect\butoaie-lemn-pt-vin-pancota[1].jpg"/>
          <p:cNvPicPr>
            <a:picLocks noChangeAspect="1" noChangeArrowheads="1"/>
          </p:cNvPicPr>
          <p:nvPr/>
        </p:nvPicPr>
        <p:blipFill>
          <a:blip r:embed="rId3" cstate="print"/>
          <a:srcRect/>
          <a:stretch>
            <a:fillRect/>
          </a:stretch>
        </p:blipFill>
        <p:spPr bwMode="auto">
          <a:xfrm>
            <a:off x="4932040" y="3284984"/>
            <a:ext cx="4006588" cy="2846958"/>
          </a:xfrm>
          <a:prstGeom prst="rect">
            <a:avLst/>
          </a:prstGeom>
          <a:noFill/>
        </p:spPr>
      </p:pic>
    </p:spTree>
  </p:cSld>
  <p:clrMapOvr>
    <a:masterClrMapping/>
  </p:clrMapOvr>
  <p:transition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normAutofit/>
          </a:bodyPr>
          <a:lstStyle/>
          <a:p>
            <a:pPr algn="l"/>
            <a:r>
              <a:rPr lang="ro-RO" sz="3200" dirty="0" smtClean="0">
                <a:latin typeface="Arial" pitchFamily="34" charset="0"/>
                <a:cs typeface="Arial" pitchFamily="34" charset="0"/>
              </a:rPr>
              <a:t>După perioada de fermentație vinul capătă un aspect limpede. Acum îl tragem în sticle și este numai bun de servit.</a:t>
            </a:r>
            <a:endParaRPr lang="en-US" sz="3200" dirty="0"/>
          </a:p>
        </p:txBody>
      </p:sp>
      <p:pic>
        <p:nvPicPr>
          <p:cNvPr id="6148" name="Picture 4" descr="C:\Users\Gabriel\Desktop\proiect\Poze\DSC04353.JPG"/>
          <p:cNvPicPr>
            <a:picLocks noGrp="1" noChangeAspect="1" noChangeArrowheads="1"/>
          </p:cNvPicPr>
          <p:nvPr>
            <p:ph idx="1"/>
          </p:nvPr>
        </p:nvPicPr>
        <p:blipFill>
          <a:blip r:embed="rId2" cstate="print"/>
          <a:srcRect/>
          <a:stretch>
            <a:fillRect/>
          </a:stretch>
        </p:blipFill>
        <p:spPr bwMode="auto">
          <a:xfrm>
            <a:off x="827584" y="2276872"/>
            <a:ext cx="7406262" cy="4167257"/>
          </a:xfrm>
          <a:prstGeom prst="rect">
            <a:avLst/>
          </a:prstGeom>
          <a:noFill/>
        </p:spPr>
      </p:pic>
    </p:spTree>
  </p:cSld>
  <p:clrMapOvr>
    <a:masterClrMapping/>
  </p:clrMapOvr>
  <p:transition advTm="1500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11&quot;&gt;&lt;object type=&quot;3&quot; unique_id=&quot;10012&quot;&gt;&lt;property id=&quot;20148&quot; value=&quot;5&quot;/&gt;&lt;property id=&quot;20300&quot; value=&quot;Slide 2 - &amp;quot;Vin de Robănești&amp;#x0D;&amp;#x0A;&amp;quot;&quot;/&gt;&lt;property id=&quot;20307&quot; value=&quot;256&quot;/&gt;&lt;/object&gt;&lt;object type=&quot;3&quot; unique_id=&quot;10025&quot;&gt;&lt;property id=&quot;20148&quot; value=&quot;5&quot;/&gt;&lt;property id=&quot;20300&quot; value=&quot;Slide 3 - &amp;quot;Părăsim orașul pentru a merge la ţară într-un &amp;#x0D;&amp;#x0A;sat cu aer curat unde poluarea nu există.&amp;#x0D;&amp;#x0A;&amp;#x0D;&amp;#x0A;&amp;#x0D;&amp;#x0A;&amp;quot;&quot;/&gt;&lt;property id=&quot;20307&quot; value=&quot;257&quot;/&gt;&lt;/object&gt;&lt;object type=&quot;3&quot; unique_id=&quot;10026&quot;&gt;&lt;property id=&quot;20148&quot; value=&quot;5&quot;/&gt;&lt;property id=&quot;20300&quot; value=&quot;Slide 4&quot;/&gt;&lt;property id=&quot;20307&quot; value=&quot;258&quot;/&gt;&lt;/object&gt;&lt;object type=&quot;3&quot; unique_id=&quot;10027&quot;&gt;&lt;property id=&quot;20148&quot; value=&quot;5&quot;/&gt;&lt;property id=&quot;20300&quot; value=&quot;Slide 6 - &amp;quot;Crearea vinului din struguri este o îndeletnicire din vremuri străvechi. Tracii şi grecii aveau chiar un zeu al vin&quot;/&gt;&lt;property id=&quot;20307&quot; value=&quot;259&quot;/&gt;&lt;/object&gt;&lt;object type=&quot;3&quot; unique_id=&quot;10113&quot;&gt;&lt;property id=&quot;20148&quot; value=&quot;5&quot;/&gt;&lt;property id=&quot;20300&quot; value=&quot;Slide 1 - &amp;quot;Facultatea de Mangement, Inginerie Economică în Agricultură și Dezvoltare Rurală&amp;quot;&quot;/&gt;&lt;property id=&quot;20307&quot; value=&quot;260&quot;/&gt;&lt;/object&gt;&lt;object type=&quot;3&quot; unique_id=&quot;10142&quot;&gt;&lt;property id=&quot;20148&quot; value=&quot;5&quot;/&gt;&lt;property id=&quot;20300&quot; value=&quot;Slide 5&quot;/&gt;&lt;property id=&quot;20307&quot; value=&quot;262&quot;/&gt;&lt;/object&gt;&lt;object type=&quot;3&quot; unique_id=&quot;10143&quot;&gt;&lt;property id=&quot;20148&quot; value=&quot;5&quot;/&gt;&lt;property id=&quot;20300&quot; value=&quot;Slide 7 - &amp;quot;Strugurii sunt culeşi cu atenţie de către membrii familiei şi prieteni. După ce ii culegem, ii zdrobim, rezultând u&quot;/&gt;&lt;property id=&quot;20307&quot; value=&quot;261&quot;/&gt;&lt;/object&gt;&lt;object type=&quot;3&quot; unique_id=&quot;10171&quot;&gt;&lt;property id=&quot;20148&quot; value=&quot;5&quot;/&gt;&lt;property id=&quot;20300&quot; value=&quot;Slide 8&quot;/&gt;&lt;property id=&quot;20307&quot; value=&quot;263&quot;/&gt;&lt;/object&gt;&lt;object type=&quot;3&quot; unique_id=&quot;10272&quot;&gt;&lt;property id=&quot;20148&quot; value=&quot;5&quot;/&gt;&lt;property id=&quot;20300&quot; value=&quot;Slide 9 - &amp;quot;După perioada de fermentație vinul capătă un aspect limpede. Acum îl tragem în sticle și este numai bun de servit.&amp;quot;&quot;/&gt;&lt;property id=&quot;20307&quot; value=&quot;264&quot;/&gt;&lt;/object&gt;&lt;object type=&quot;3&quot; unique_id=&quot;10334&quot;&gt;&lt;property id=&quot;20148&quot; value=&quot;5&quot;/&gt;&lt;property id=&quot;20300&quot; value=&quot;Slide 10 - &amp;quot;Chestionar interviu pentru consumator&amp;quot;&quot;/&gt;&lt;property id=&quot;20307&quot; value=&quot;266&quot;/&gt;&lt;/object&gt;&lt;object type=&quot;3&quot; unique_id=&quot;10374&quot;&gt;&lt;property id=&quot;20148&quot; value=&quot;5&quot;/&gt;&lt;property id=&quot;20300&quot; value=&quot;Slide 12 - &amp;quot;Prețul&amp;quot;&quot;/&gt;&lt;property id=&quot;20307&quot; value=&quot;267&quot;/&gt;&lt;/object&gt;&lt;object type=&quot;3&quot; unique_id=&quot;10459&quot;&gt;&lt;property id=&quot;20148&quot; value=&quot;5&quot;/&gt;&lt;property id=&quot;20300&quot; value=&quot;Slide 11 - &amp;quot;Principalele atuuri ale produsului:&amp;quot;&quot;/&gt;&lt;property id=&quot;20307&quot; value=&quot;269&quot;/&gt;&lt;/object&gt;&lt;object type=&quot;3&quot; unique_id=&quot;10460&quot;&gt;&lt;property id=&quot;20148&quot; value=&quot;5&quot;/&gt;&lt;property id=&quot;20300&quot; value=&quot;Slide 13 - &amp;quot;Politica de distribuție&amp;quot;&quot;/&gt;&lt;property id=&quot;20307&quot; value=&quot;268&quot;/&gt;&lt;/object&gt;&lt;object type=&quot;3&quot; unique_id=&quot;10669&quot;&gt;&lt;property id=&quot;20148&quot; value=&quot;5&quot;/&gt;&lt;property id=&quot;20300&quot; value=&quot;Slide 14 - &amp;quot;Promovarea comercială&amp;quot;&quot;/&gt;&lt;property id=&quot;20307&quot; value=&quot;270&quot;/&gt;&lt;/object&gt;&lt;object type=&quot;3&quot; unique_id=&quot;10739&quot;&gt;&lt;property id=&quot;20148&quot; value=&quot;5&quot;/&gt;&lt;property id=&quot;20300&quot; value=&quot;Slide 15&quot;/&gt;&lt;property id=&quot;20307&quot; value=&quot;271&quot;/&gt;&lt;/object&gt;&lt;/object&gt;&lt;object type=&quot;8&quot; unique_id=&quot;10015&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TotalTime>
  <Words>517</Words>
  <Application>Microsoft Office PowerPoint</Application>
  <PresentationFormat>On-screen Show (4:3)</PresentationFormat>
  <Paragraphs>91</Paragraphs>
  <Slides>15</Slides>
  <Notes>2</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Facultatea de Mangement, Inginerie Economică în Agricultură și Dezvoltare Rurală</vt:lpstr>
      <vt:lpstr>Vin de Robănești </vt:lpstr>
      <vt:lpstr>Părăsim orașul pentru a merge la ţară într-un  sat cu aer curat unde poluarea nu există.   </vt:lpstr>
      <vt:lpstr>Slide 4</vt:lpstr>
      <vt:lpstr>Slide 5</vt:lpstr>
      <vt:lpstr>Crearea vinului din struguri este o îndeletnicire din vremuri străvechi. Tracii şi grecii aveau chiar un zeu al vinului: Dionysos. Localnicii denumesc soiul de struguri, ananas. </vt:lpstr>
      <vt:lpstr>Strugurii sunt culeşi cu atenţie de către membrii familiei şi prieteni. După ce ii culegem, ii zdrobim, rezultând un must dulce si parfumat.     </vt:lpstr>
      <vt:lpstr>Slide 8</vt:lpstr>
      <vt:lpstr>După perioada de fermentație vinul capătă un aspect limpede. Acum îl tragem în sticle și este numai bun de servit.</vt:lpstr>
      <vt:lpstr>Chestionar interviu pentru consumator</vt:lpstr>
      <vt:lpstr>Principalele atuuri ale produsului:</vt:lpstr>
      <vt:lpstr>Prețul</vt:lpstr>
      <vt:lpstr>Politica de distribuție</vt:lpstr>
      <vt:lpstr>Promovarea comercială</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Gabriel</dc:creator>
  <cp:lastModifiedBy>Gabriel</cp:lastModifiedBy>
  <cp:revision>96</cp:revision>
  <dcterms:created xsi:type="dcterms:W3CDTF">2012-08-25T08:40:27Z</dcterms:created>
  <dcterms:modified xsi:type="dcterms:W3CDTF">2012-08-27T00:35:20Z</dcterms:modified>
</cp:coreProperties>
</file>